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Montserrat" panose="00000500000000000000" pitchFamily="2" charset="0"/>
      <p:regular r:id="rId23"/>
    </p:embeddedFont>
    <p:embeddedFont>
      <p:font typeface="Montserrat Bold" panose="00000800000000000000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mrmjournal.biomedcentral.com/articles/10.1186/s40248-015-0036-x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isco.com/c/en/us/solutions/internet-of-things/overview.html" TargetMode="External"/><Relationship Id="rId5" Type="http://schemas.openxmlformats.org/officeDocument/2006/relationships/hyperlink" Target="https://repositorio.enap.gov.br/bitstream/1/7001/1/2021.05.14%20-%20Cidades%20inteligentes%20-%20conceitos%20e%20aplica%C3%A7%C3%B5es%20-%20rev.%2005-22.pdf" TargetMode="External"/><Relationship Id="rId4" Type="http://schemas.openxmlformats.org/officeDocument/2006/relationships/hyperlink" Target="https://www.oracle.com/br/internet-of-things/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2055"/>
            <a:ext cx="18288000" cy="10447020"/>
          </a:xfrm>
          <a:custGeom>
            <a:avLst/>
            <a:gdLst/>
            <a:ahLst/>
            <a:cxnLst/>
            <a:rect l="l" t="t" r="r" b="b"/>
            <a:pathLst>
              <a:path w="18288000" h="1044702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-12055"/>
            <a:ext cx="18516600" cy="10641955"/>
            <a:chOff x="0" y="0"/>
            <a:chExt cx="4816593" cy="27125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12508"/>
            </a:xfrm>
            <a:custGeom>
              <a:avLst/>
              <a:gdLst/>
              <a:ahLst/>
              <a:cxnLst/>
              <a:rect l="l" t="t" r="r" b="b"/>
              <a:pathLst>
                <a:path w="4816592" h="2712508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1019175"/>
            <a:ext cx="16230600" cy="2009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 b="1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Internet das Coisas (IoT) e Cidades Inteligentes (Smart Cities)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516805" y="4121110"/>
            <a:ext cx="13254389" cy="3800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 spc="3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Autores: </a:t>
            </a:r>
          </a:p>
          <a:p>
            <a:pPr algn="ctr">
              <a:lnSpc>
                <a:spcPts val="4320"/>
              </a:lnSpc>
            </a:pPr>
            <a:r>
              <a:rPr lang="en-US" sz="3600" spc="3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 Andrey Ferreira Pichuti (RA: 82414002)</a:t>
            </a:r>
          </a:p>
          <a:p>
            <a:pPr algn="ctr">
              <a:lnSpc>
                <a:spcPts val="4320"/>
              </a:lnSpc>
            </a:pPr>
            <a:r>
              <a:rPr lang="en-US" sz="3600" spc="3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 Moshe Achkiy Silverio Mandujano (RA: 824115318)</a:t>
            </a:r>
          </a:p>
          <a:p>
            <a:pPr algn="ctr">
              <a:lnSpc>
                <a:spcPts val="4320"/>
              </a:lnSpc>
            </a:pPr>
            <a:r>
              <a:rPr lang="en-US" sz="3600" spc="3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 João Gabriel Silva Barbara da Conceição (RA: 82415176)</a:t>
            </a:r>
          </a:p>
          <a:p>
            <a:pPr algn="ctr">
              <a:lnSpc>
                <a:spcPts val="4320"/>
              </a:lnSpc>
            </a:pPr>
            <a:r>
              <a:rPr lang="en-US" sz="3600" spc="3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 Nicolas Trindade Marciano (RA: 824135758)</a:t>
            </a:r>
          </a:p>
          <a:p>
            <a:pPr algn="ctr">
              <a:lnSpc>
                <a:spcPts val="4320"/>
              </a:lnSpc>
            </a:pPr>
            <a:endParaRPr lang="en-US" sz="3600" spc="33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ctr">
              <a:lnSpc>
                <a:spcPts val="4320"/>
              </a:lnSpc>
            </a:pPr>
            <a:r>
              <a:rPr lang="en-US" sz="3600" spc="3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Universidade São Judas Tadeu - 2024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447020"/>
          </a:xfrm>
          <a:custGeom>
            <a:avLst/>
            <a:gdLst/>
            <a:ahLst/>
            <a:cxnLst/>
            <a:rect l="l" t="t" r="r" b="b"/>
            <a:pathLst>
              <a:path w="18288000" h="1044702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440400" cy="10553700"/>
            <a:chOff x="0" y="0"/>
            <a:chExt cx="4816593" cy="27125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12508"/>
            </a:xfrm>
            <a:custGeom>
              <a:avLst/>
              <a:gdLst/>
              <a:ahLst/>
              <a:cxnLst/>
              <a:rect l="l" t="t" r="r" b="b"/>
              <a:pathLst>
                <a:path w="4816592" h="2712508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100388" y="4713923"/>
            <a:ext cx="12087225" cy="100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 b="1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PROPOSTA DE SOLUÇÃO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447020"/>
          </a:xfrm>
          <a:custGeom>
            <a:avLst/>
            <a:gdLst/>
            <a:ahLst/>
            <a:cxnLst/>
            <a:rect l="l" t="t" r="r" b="b"/>
            <a:pathLst>
              <a:path w="18288000" h="1044702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440400" cy="10553700"/>
            <a:chOff x="0" y="0"/>
            <a:chExt cx="4816593" cy="27125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12508"/>
            </a:xfrm>
            <a:custGeom>
              <a:avLst/>
              <a:gdLst/>
              <a:ahLst/>
              <a:cxnLst/>
              <a:rect l="l" t="t" r="r" b="b"/>
              <a:pathLst>
                <a:path w="4816592" h="2712508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100388" y="1736151"/>
            <a:ext cx="12087225" cy="100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 b="1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Proposta de Solução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739058" y="4429565"/>
            <a:ext cx="12809884" cy="1437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6"/>
              </a:lnSpc>
            </a:pPr>
            <a:r>
              <a:rPr lang="en-US" sz="4797" spc="4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Monitoramento inteligente de qualidade do ar e alertas de saúde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447020"/>
          </a:xfrm>
          <a:custGeom>
            <a:avLst/>
            <a:gdLst/>
            <a:ahLst/>
            <a:cxnLst/>
            <a:rect l="l" t="t" r="r" b="b"/>
            <a:pathLst>
              <a:path w="18288000" h="1044702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440400" cy="10553700"/>
            <a:chOff x="0" y="0"/>
            <a:chExt cx="4816593" cy="27125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12508"/>
            </a:xfrm>
            <a:custGeom>
              <a:avLst/>
              <a:gdLst/>
              <a:ahLst/>
              <a:cxnLst/>
              <a:rect l="l" t="t" r="r" b="b"/>
              <a:pathLst>
                <a:path w="4816592" h="2712508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100388" y="1704978"/>
            <a:ext cx="12087225" cy="100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 b="1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Objetivo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739058" y="4219233"/>
            <a:ext cx="12809884" cy="28843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6"/>
              </a:lnSpc>
            </a:pPr>
            <a:r>
              <a:rPr lang="en-US" sz="4797" spc="4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Desenvolver um sistema baseado em IoT para monitorar a qualidade do ar e emitir alertas preventivos sobre riscos de saúde respiratória.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447020"/>
          </a:xfrm>
          <a:custGeom>
            <a:avLst/>
            <a:gdLst/>
            <a:ahLst/>
            <a:cxnLst/>
            <a:rect l="l" t="t" r="r" b="b"/>
            <a:pathLst>
              <a:path w="18288000" h="1044702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440400" cy="10706100"/>
            <a:chOff x="0" y="0"/>
            <a:chExt cx="4816593" cy="27125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12508"/>
            </a:xfrm>
            <a:custGeom>
              <a:avLst/>
              <a:gdLst/>
              <a:ahLst/>
              <a:cxnLst/>
              <a:rect l="l" t="t" r="r" b="b"/>
              <a:pathLst>
                <a:path w="4816592" h="2712508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100388" y="1725266"/>
            <a:ext cx="12087225" cy="100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 b="1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Funcionalidades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739058" y="3071756"/>
            <a:ext cx="12809884" cy="5778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6"/>
              </a:lnSpc>
            </a:pPr>
            <a:r>
              <a:rPr lang="en-US" sz="4797" spc="4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-Sensores que detectam níveis de poluição em tempo real.</a:t>
            </a:r>
          </a:p>
          <a:p>
            <a:pPr algn="ctr">
              <a:lnSpc>
                <a:spcPts val="5756"/>
              </a:lnSpc>
            </a:pPr>
            <a:endParaRPr lang="en-US" sz="4797" spc="43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ctr">
              <a:lnSpc>
                <a:spcPts val="5756"/>
              </a:lnSpc>
            </a:pPr>
            <a:r>
              <a:rPr lang="en-US" sz="4797" spc="4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-Análise de dados para prever crises respiratórias.</a:t>
            </a:r>
          </a:p>
          <a:p>
            <a:pPr algn="ctr">
              <a:lnSpc>
                <a:spcPts val="5756"/>
              </a:lnSpc>
            </a:pPr>
            <a:endParaRPr lang="en-US" sz="4797" spc="43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ctr">
              <a:lnSpc>
                <a:spcPts val="5756"/>
              </a:lnSpc>
            </a:pPr>
            <a:r>
              <a:rPr lang="en-US" sz="4797" spc="4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-Notificações automáticas para usuários em áreas afetadas.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447020"/>
          </a:xfrm>
          <a:custGeom>
            <a:avLst/>
            <a:gdLst/>
            <a:ahLst/>
            <a:cxnLst/>
            <a:rect l="l" t="t" r="r" b="b"/>
            <a:pathLst>
              <a:path w="18288000" h="1044702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516600" cy="10553700"/>
            <a:chOff x="0" y="0"/>
            <a:chExt cx="4816593" cy="27125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12508"/>
            </a:xfrm>
            <a:custGeom>
              <a:avLst/>
              <a:gdLst/>
              <a:ahLst/>
              <a:cxnLst/>
              <a:rect l="l" t="t" r="r" b="b"/>
              <a:pathLst>
                <a:path w="4816592" h="2712508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100388" y="1782910"/>
            <a:ext cx="12087225" cy="100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 b="1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Benefícios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739058" y="3149688"/>
            <a:ext cx="12809884" cy="5778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6"/>
              </a:lnSpc>
            </a:pPr>
            <a:r>
              <a:rPr lang="en-US" sz="4797" spc="4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-Redução de impactos à saúde pública.</a:t>
            </a:r>
          </a:p>
          <a:p>
            <a:pPr algn="ctr">
              <a:lnSpc>
                <a:spcPts val="5756"/>
              </a:lnSpc>
            </a:pPr>
            <a:endParaRPr lang="en-US" sz="4797" spc="43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ctr">
              <a:lnSpc>
                <a:spcPts val="5756"/>
              </a:lnSpc>
            </a:pPr>
            <a:r>
              <a:rPr lang="en-US" sz="4797" spc="4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-Promoção de ambientes urbanos mais seguros e saudáveis.</a:t>
            </a:r>
          </a:p>
          <a:p>
            <a:pPr algn="ctr">
              <a:lnSpc>
                <a:spcPts val="5756"/>
              </a:lnSpc>
            </a:pPr>
            <a:endParaRPr lang="en-US" sz="4797" spc="43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ctr">
              <a:lnSpc>
                <a:spcPts val="5756"/>
              </a:lnSpc>
            </a:pPr>
            <a:r>
              <a:rPr lang="en-US" sz="4797" spc="4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-Contribuição para a sustentabilidade e qualidade de vida nas cidades inteligentes.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447020"/>
          </a:xfrm>
          <a:custGeom>
            <a:avLst/>
            <a:gdLst/>
            <a:ahLst/>
            <a:cxnLst/>
            <a:rect l="l" t="t" r="r" b="b"/>
            <a:pathLst>
              <a:path w="18288000" h="1044702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440400" cy="10629900"/>
            <a:chOff x="0" y="0"/>
            <a:chExt cx="4816593" cy="27125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12508"/>
            </a:xfrm>
            <a:custGeom>
              <a:avLst/>
              <a:gdLst/>
              <a:ahLst/>
              <a:cxnLst/>
              <a:rect l="l" t="t" r="r" b="b"/>
              <a:pathLst>
                <a:path w="4816592" h="2712508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100388" y="4633913"/>
            <a:ext cx="12087225" cy="100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 b="1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CONCLUSÃO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447020"/>
          </a:xfrm>
          <a:custGeom>
            <a:avLst/>
            <a:gdLst/>
            <a:ahLst/>
            <a:cxnLst/>
            <a:rect l="l" t="t" r="r" b="b"/>
            <a:pathLst>
              <a:path w="18288000" h="1044702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-12055"/>
            <a:ext cx="18364200" cy="10641955"/>
            <a:chOff x="0" y="0"/>
            <a:chExt cx="4816593" cy="27125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12508"/>
            </a:xfrm>
            <a:custGeom>
              <a:avLst/>
              <a:gdLst/>
              <a:ahLst/>
              <a:cxnLst/>
              <a:rect l="l" t="t" r="r" b="b"/>
              <a:pathLst>
                <a:path w="4816592" h="2712508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864230" y="1502354"/>
            <a:ext cx="6559539" cy="100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 b="1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BIBLIOGRAFIA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2783523"/>
            <a:ext cx="16230600" cy="4832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  <a:hlinkClick r:id="rId3" tooltip="https://mrmjournal.biomedcentral.com/articles/10.1186/s40248-015-0036-x"/>
              </a:rPr>
              <a:t>D'AMATO, G. et al. Effects of air pollution on asthma and respiratory allergy. </a:t>
            </a:r>
            <a:r>
              <a:rPr lang="en-US" sz="28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  <a:hlinkClick r:id="rId3" tooltip="https://mrmjournal.biomedcentral.com/articles/10.1186/s40248-015-0036-x"/>
              </a:rPr>
              <a:t>Respiratory Medicine, v. 144, p. 6-12, 2018</a:t>
            </a:r>
            <a:r>
              <a:rPr lang="en-US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 Acessado em 18 de novembro às 11:15</a:t>
            </a:r>
          </a:p>
          <a:p>
            <a:pPr algn="l">
              <a:lnSpc>
                <a:spcPts val="3920"/>
              </a:lnSpc>
            </a:pPr>
            <a:endParaRPr lang="en-US" sz="2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920"/>
              </a:lnSpc>
            </a:pPr>
            <a:r>
              <a:rPr lang="en-US" sz="28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  <a:hlinkClick r:id="rId4" tooltip="https://www.oracle.com/br/internet-of-things/"/>
              </a:rPr>
              <a:t>ORACLE. Internet of Things (IoT)</a:t>
            </a:r>
            <a:r>
              <a:rPr lang="en-US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 Acessado em 18 de novembro de 2024, às 11:20.</a:t>
            </a:r>
          </a:p>
          <a:p>
            <a:pPr algn="l">
              <a:lnSpc>
                <a:spcPts val="3920"/>
              </a:lnSpc>
            </a:pPr>
            <a:endParaRPr lang="en-US" sz="2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920"/>
              </a:lnSpc>
            </a:pPr>
            <a:r>
              <a:rPr lang="en-US" sz="28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  <a:hlinkClick r:id="rId5" tooltip="https://repositorio.enap.gov.br/bitstream/1/7001/1/2021.05.14%20-%20Cidades%20inteligentes%20-%20conceitos%20e%20aplica%C3%A7%C3%B5es%20-%20rev.%2005-22.pdf"/>
              </a:rPr>
              <a:t>ESCOLA NACIONAL DE ADMINISTRAÇÃO PÚBLICA (Brasil). Cidades inteligentes:</a:t>
            </a:r>
            <a:r>
              <a:rPr lang="en-US" sz="28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  <a:hlinkClick r:id="rId5" tooltip="https://repositorio.enap.gov.br/bitstream/1/7001/1/2021.05.14%20-%20Cidades%20inteligentes%20-%20conceitos%20e%20aplica%C3%A7%C3%B5es%20-%20rev.%2005-22.pdf"/>
              </a:rPr>
              <a:t>conceitos e aplicações. 2021</a:t>
            </a:r>
            <a:r>
              <a:rPr lang="en-US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 Acessado em 18 de novembro de 2024, às 11:35.</a:t>
            </a:r>
          </a:p>
          <a:p>
            <a:pPr algn="l">
              <a:lnSpc>
                <a:spcPts val="3920"/>
              </a:lnSpc>
            </a:pPr>
            <a:endParaRPr lang="en-US" sz="2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920"/>
              </a:lnSpc>
            </a:pPr>
            <a:r>
              <a:rPr lang="en-US" sz="28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  <a:hlinkClick r:id="rId6" tooltip="https://www.cisco.com/c/en/us/solutions/internet-of-things/overview.html"/>
              </a:rPr>
              <a:t>CISCO. Internet of Things Overview</a:t>
            </a:r>
            <a:r>
              <a:rPr lang="en-US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 Acessado em 18 de novembro de 2024, às 11:50.</a:t>
            </a:r>
          </a:p>
          <a:p>
            <a:pPr algn="l">
              <a:lnSpc>
                <a:spcPts val="3080"/>
              </a:lnSpc>
            </a:pPr>
            <a:endParaRPr lang="en-US" sz="2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447020"/>
          </a:xfrm>
          <a:custGeom>
            <a:avLst/>
            <a:gdLst/>
            <a:ahLst/>
            <a:cxnLst/>
            <a:rect l="l" t="t" r="r" b="b"/>
            <a:pathLst>
              <a:path w="18288000" h="1044702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-12055"/>
            <a:ext cx="18440400" cy="10565755"/>
            <a:chOff x="0" y="0"/>
            <a:chExt cx="4816593" cy="27125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12508"/>
            </a:xfrm>
            <a:custGeom>
              <a:avLst/>
              <a:gdLst/>
              <a:ahLst/>
              <a:cxnLst/>
              <a:rect l="l" t="t" r="r" b="b"/>
              <a:pathLst>
                <a:path w="4816592" h="2712508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100388" y="4633913"/>
            <a:ext cx="12087225" cy="100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 b="1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OBRIGADO!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447020"/>
          </a:xfrm>
          <a:custGeom>
            <a:avLst/>
            <a:gdLst/>
            <a:ahLst/>
            <a:cxnLst/>
            <a:rect l="l" t="t" r="r" b="b"/>
            <a:pathLst>
              <a:path w="18288000" h="1044702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-12055"/>
            <a:ext cx="18669000" cy="10565755"/>
            <a:chOff x="0" y="0"/>
            <a:chExt cx="4816593" cy="27125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12508"/>
            </a:xfrm>
            <a:custGeom>
              <a:avLst/>
              <a:gdLst/>
              <a:ahLst/>
              <a:cxnLst/>
              <a:rect l="l" t="t" r="r" b="b"/>
              <a:pathLst>
                <a:path w="4816592" h="2712508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069668" y="1937910"/>
            <a:ext cx="6255187" cy="100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 b="1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INTRODUÇÃO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502404" y="4173704"/>
            <a:ext cx="9389715" cy="3024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20"/>
              </a:lnSpc>
            </a:pPr>
            <a:r>
              <a:rPr lang="en-US" sz="4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Problema identificado</a:t>
            </a:r>
          </a:p>
          <a:p>
            <a:pPr algn="ctr">
              <a:lnSpc>
                <a:spcPts val="6020"/>
              </a:lnSpc>
            </a:pPr>
            <a:endParaRPr lang="en-US" sz="43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ctr">
              <a:lnSpc>
                <a:spcPts val="6020"/>
              </a:lnSpc>
            </a:pPr>
            <a:r>
              <a:rPr lang="en-US" sz="4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-Crises respiratórias</a:t>
            </a:r>
          </a:p>
          <a:p>
            <a:pPr algn="ctr">
              <a:lnSpc>
                <a:spcPts val="6020"/>
              </a:lnSpc>
            </a:pPr>
            <a:r>
              <a:rPr lang="en-US" sz="4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-Emissão de raios UV (Ultravioleta)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447020"/>
          </a:xfrm>
          <a:custGeom>
            <a:avLst/>
            <a:gdLst/>
            <a:ahLst/>
            <a:cxnLst/>
            <a:rect l="l" t="t" r="r" b="b"/>
            <a:pathLst>
              <a:path w="18288000" h="1044702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516600" cy="10447020"/>
            <a:chOff x="0" y="0"/>
            <a:chExt cx="4816593" cy="27125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12508"/>
            </a:xfrm>
            <a:custGeom>
              <a:avLst/>
              <a:gdLst/>
              <a:ahLst/>
              <a:cxnLst/>
              <a:rect l="l" t="t" r="r" b="b"/>
              <a:pathLst>
                <a:path w="4816592" h="2712508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100388" y="1891373"/>
            <a:ext cx="12087225" cy="100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 b="1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 que é IoT?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735165" y="4067175"/>
            <a:ext cx="12817670" cy="2162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 spc="4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Interconexão de dispositivos inteligentes para coletar, analisar e compartilhar dados sem intervenção humana.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447020"/>
          </a:xfrm>
          <a:custGeom>
            <a:avLst/>
            <a:gdLst/>
            <a:ahLst/>
            <a:cxnLst/>
            <a:rect l="l" t="t" r="r" b="b"/>
            <a:pathLst>
              <a:path w="18288000" h="1044702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669000" cy="10447020"/>
            <a:chOff x="0" y="0"/>
            <a:chExt cx="4816593" cy="27125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12508"/>
            </a:xfrm>
            <a:custGeom>
              <a:avLst/>
              <a:gdLst/>
              <a:ahLst/>
              <a:cxnLst/>
              <a:rect l="l" t="t" r="r" b="b"/>
              <a:pathLst>
                <a:path w="4816592" h="2712508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689672" y="7159600"/>
            <a:ext cx="4215939" cy="2814139"/>
          </a:xfrm>
          <a:custGeom>
            <a:avLst/>
            <a:gdLst/>
            <a:ahLst/>
            <a:cxnLst/>
            <a:rect l="l" t="t" r="r" b="b"/>
            <a:pathLst>
              <a:path w="4215939" h="2814139">
                <a:moveTo>
                  <a:pt x="0" y="0"/>
                </a:moveTo>
                <a:lnTo>
                  <a:pt x="4215939" y="0"/>
                </a:lnTo>
                <a:lnTo>
                  <a:pt x="4215939" y="2814140"/>
                </a:lnTo>
                <a:lnTo>
                  <a:pt x="0" y="28141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id="7" name="TextBox 7"/>
          <p:cNvSpPr txBox="1"/>
          <p:nvPr/>
        </p:nvSpPr>
        <p:spPr>
          <a:xfrm>
            <a:off x="3100388" y="1751737"/>
            <a:ext cx="12087225" cy="2009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 b="1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 que são Cidades Inteligentes?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4459653"/>
            <a:ext cx="12087225" cy="3609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 spc="4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Modelo de gestão que promove e otimiza a infraestrutura urbana através da tecnologia, com a finalidade de automatizar processos para torná-los eficientes.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447020"/>
          </a:xfrm>
          <a:custGeom>
            <a:avLst/>
            <a:gdLst/>
            <a:ahLst/>
            <a:cxnLst/>
            <a:rect l="l" t="t" r="r" b="b"/>
            <a:pathLst>
              <a:path w="18288000" h="1044702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440400" cy="10447020"/>
            <a:chOff x="0" y="0"/>
            <a:chExt cx="4816593" cy="27125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12508"/>
            </a:xfrm>
            <a:custGeom>
              <a:avLst/>
              <a:gdLst/>
              <a:ahLst/>
              <a:cxnLst/>
              <a:rect l="l" t="t" r="r" b="b"/>
              <a:pathLst>
                <a:path w="4816592" h="2712508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061707" y="6200280"/>
            <a:ext cx="4077361" cy="3058020"/>
          </a:xfrm>
          <a:custGeom>
            <a:avLst/>
            <a:gdLst/>
            <a:ahLst/>
            <a:cxnLst/>
            <a:rect l="l" t="t" r="r" b="b"/>
            <a:pathLst>
              <a:path w="4077361" h="3058020">
                <a:moveTo>
                  <a:pt x="0" y="0"/>
                </a:moveTo>
                <a:lnTo>
                  <a:pt x="4077361" y="0"/>
                </a:lnTo>
                <a:lnTo>
                  <a:pt x="4077361" y="3058020"/>
                </a:lnTo>
                <a:lnTo>
                  <a:pt x="0" y="30580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id="7" name="TextBox 7"/>
          <p:cNvSpPr txBox="1"/>
          <p:nvPr/>
        </p:nvSpPr>
        <p:spPr>
          <a:xfrm>
            <a:off x="3100388" y="1297792"/>
            <a:ext cx="12087225" cy="2009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 b="1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Relação IoT e Cidades Inteligentes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739058" y="3656103"/>
            <a:ext cx="12809884" cy="36077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6"/>
              </a:lnSpc>
            </a:pPr>
            <a:endParaRPr/>
          </a:p>
          <a:p>
            <a:pPr algn="ctr">
              <a:lnSpc>
                <a:spcPts val="5756"/>
              </a:lnSpc>
            </a:pPr>
            <a:r>
              <a:rPr lang="en-US" sz="4797" spc="4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IoT é a base das Cidades Inteligentes, ela permite a comunicação constante entre dispositivos.</a:t>
            </a:r>
          </a:p>
          <a:p>
            <a:pPr algn="ctr">
              <a:lnSpc>
                <a:spcPts val="5756"/>
              </a:lnSpc>
            </a:pPr>
            <a:endParaRPr lang="en-US" sz="4797" spc="44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447020"/>
          </a:xfrm>
          <a:custGeom>
            <a:avLst/>
            <a:gdLst/>
            <a:ahLst/>
            <a:cxnLst/>
            <a:rect l="l" t="t" r="r" b="b"/>
            <a:pathLst>
              <a:path w="18288000" h="1044702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516600" cy="10553700"/>
            <a:chOff x="0" y="0"/>
            <a:chExt cx="4816593" cy="27125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12508"/>
            </a:xfrm>
            <a:custGeom>
              <a:avLst/>
              <a:gdLst/>
              <a:ahLst/>
              <a:cxnLst/>
              <a:rect l="l" t="t" r="r" b="b"/>
              <a:pathLst>
                <a:path w="4816592" h="2712508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100388" y="4713923"/>
            <a:ext cx="12087225" cy="100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 b="1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METODOLOGIA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447020"/>
          </a:xfrm>
          <a:custGeom>
            <a:avLst/>
            <a:gdLst/>
            <a:ahLst/>
            <a:cxnLst/>
            <a:rect l="l" t="t" r="r" b="b"/>
            <a:pathLst>
              <a:path w="18288000" h="1044702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592800" cy="10447020"/>
            <a:chOff x="0" y="0"/>
            <a:chExt cx="4816593" cy="27125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12508"/>
            </a:xfrm>
            <a:custGeom>
              <a:avLst/>
              <a:gdLst/>
              <a:ahLst/>
              <a:cxnLst/>
              <a:rect l="l" t="t" r="r" b="b"/>
              <a:pathLst>
                <a:path w="4816592" h="2712508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100388" y="1606281"/>
            <a:ext cx="12087225" cy="100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 b="1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Metodologia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209681" y="3045726"/>
            <a:ext cx="13868638" cy="5762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3499" spc="3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-Pesquisa bibliográfica para o levantamento de informações</a:t>
            </a:r>
          </a:p>
          <a:p>
            <a:pPr algn="ctr">
              <a:lnSpc>
                <a:spcPts val="4199"/>
              </a:lnSpc>
            </a:pPr>
            <a:endParaRPr lang="en-US" sz="3499" spc="3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ctr">
              <a:lnSpc>
                <a:spcPts val="4199"/>
              </a:lnSpc>
            </a:pPr>
            <a:r>
              <a:rPr lang="en-US" sz="3499" spc="3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-Identificação das tecnologias IoT aplicáveis ao nosso contexto;</a:t>
            </a:r>
          </a:p>
          <a:p>
            <a:pPr algn="ctr">
              <a:lnSpc>
                <a:spcPts val="4199"/>
              </a:lnSpc>
            </a:pPr>
            <a:endParaRPr lang="en-US" sz="3499" spc="3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ctr">
              <a:lnSpc>
                <a:spcPts val="4199"/>
              </a:lnSpc>
            </a:pPr>
            <a:r>
              <a:rPr lang="en-US" sz="3499" spc="3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-Estabelecimento dos critérios utilizados para o monitoramento do ar e da emissão de alertas;</a:t>
            </a:r>
          </a:p>
          <a:p>
            <a:pPr algn="ctr">
              <a:lnSpc>
                <a:spcPts val="4199"/>
              </a:lnSpc>
            </a:pPr>
            <a:endParaRPr lang="en-US" sz="3499" spc="3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ctr">
              <a:lnSpc>
                <a:spcPts val="4199"/>
              </a:lnSpc>
            </a:pPr>
            <a:r>
              <a:rPr lang="en-US" sz="3499" spc="3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-Desenvolvimento de um sistema ou simulação do modelo/conceito.</a:t>
            </a:r>
          </a:p>
          <a:p>
            <a:pPr algn="ctr">
              <a:lnSpc>
                <a:spcPts val="4199"/>
              </a:lnSpc>
            </a:pPr>
            <a:endParaRPr lang="en-US" sz="3499" spc="3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447020"/>
          </a:xfrm>
          <a:custGeom>
            <a:avLst/>
            <a:gdLst/>
            <a:ahLst/>
            <a:cxnLst/>
            <a:rect l="l" t="t" r="r" b="b"/>
            <a:pathLst>
              <a:path w="18288000" h="1044702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440400" cy="10553700"/>
            <a:chOff x="0" y="0"/>
            <a:chExt cx="4816593" cy="27125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12508"/>
            </a:xfrm>
            <a:custGeom>
              <a:avLst/>
              <a:gdLst/>
              <a:ahLst/>
              <a:cxnLst/>
              <a:rect l="l" t="t" r="r" b="b"/>
              <a:pathLst>
                <a:path w="4816592" h="2712508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6247327" y="6037443"/>
            <a:ext cx="5793346" cy="2722873"/>
          </a:xfrm>
          <a:custGeom>
            <a:avLst/>
            <a:gdLst/>
            <a:ahLst/>
            <a:cxnLst/>
            <a:rect l="l" t="t" r="r" b="b"/>
            <a:pathLst>
              <a:path w="5793346" h="2722873">
                <a:moveTo>
                  <a:pt x="0" y="0"/>
                </a:moveTo>
                <a:lnTo>
                  <a:pt x="5793346" y="0"/>
                </a:lnTo>
                <a:lnTo>
                  <a:pt x="5793346" y="2722873"/>
                </a:lnTo>
                <a:lnTo>
                  <a:pt x="0" y="27228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id="7" name="TextBox 7"/>
          <p:cNvSpPr txBox="1"/>
          <p:nvPr/>
        </p:nvSpPr>
        <p:spPr>
          <a:xfrm>
            <a:off x="3100388" y="1606281"/>
            <a:ext cx="12087225" cy="100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 b="1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Funcionamento do Projeto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209681" y="3351393"/>
            <a:ext cx="13868638" cy="2686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 spc="4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sistema do projeto será composto por sensores compatíveis com IoT e a plataforma ThingSpeak.</a:t>
            </a:r>
          </a:p>
          <a:p>
            <a:pPr algn="ctr">
              <a:lnSpc>
                <a:spcPts val="4199"/>
              </a:lnSpc>
            </a:pPr>
            <a:endParaRPr lang="en-US" sz="4800" spc="43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447020"/>
          </a:xfrm>
          <a:custGeom>
            <a:avLst/>
            <a:gdLst/>
            <a:ahLst/>
            <a:cxnLst/>
            <a:rect l="l" t="t" r="r" b="b"/>
            <a:pathLst>
              <a:path w="18288000" h="1044702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440400" cy="10553700"/>
            <a:chOff x="0" y="0"/>
            <a:chExt cx="4816593" cy="27125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12508"/>
            </a:xfrm>
            <a:custGeom>
              <a:avLst/>
              <a:gdLst/>
              <a:ahLst/>
              <a:cxnLst/>
              <a:rect l="l" t="t" r="r" b="b"/>
              <a:pathLst>
                <a:path w="4816592" h="2712508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7703025" y="6033449"/>
            <a:ext cx="2881949" cy="2881949"/>
          </a:xfrm>
          <a:custGeom>
            <a:avLst/>
            <a:gdLst/>
            <a:ahLst/>
            <a:cxnLst/>
            <a:rect l="l" t="t" r="r" b="b"/>
            <a:pathLst>
              <a:path w="2881949" h="2881949">
                <a:moveTo>
                  <a:pt x="0" y="0"/>
                </a:moveTo>
                <a:lnTo>
                  <a:pt x="2881950" y="0"/>
                </a:lnTo>
                <a:lnTo>
                  <a:pt x="2881950" y="2881949"/>
                </a:lnTo>
                <a:lnTo>
                  <a:pt x="0" y="28819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id="7" name="TextBox 7"/>
          <p:cNvSpPr txBox="1"/>
          <p:nvPr/>
        </p:nvSpPr>
        <p:spPr>
          <a:xfrm>
            <a:off x="3100388" y="1606281"/>
            <a:ext cx="12087225" cy="100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 b="1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Limitação do Projeto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209681" y="3419816"/>
            <a:ext cx="13868638" cy="2162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 spc="4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principal fator limitante é o custo. O sensor mais básico de ar, MQ-135, custa em média R$40,00.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448</Words>
  <Application>Microsoft Office PowerPoint</Application>
  <PresentationFormat>Personalizar</PresentationFormat>
  <Paragraphs>60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2" baseType="lpstr">
      <vt:lpstr>Montserrat</vt:lpstr>
      <vt:lpstr>Arial</vt:lpstr>
      <vt:lpstr>Calibri</vt:lpstr>
      <vt:lpstr>Montserrat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Internet das Coisas (IoT) e Cidades Inteligentes (Smart Cities)</dc:title>
  <cp:lastModifiedBy>Andrey Ferreira Pichuti</cp:lastModifiedBy>
  <cp:revision>2</cp:revision>
  <dcterms:created xsi:type="dcterms:W3CDTF">2006-08-16T00:00:00Z</dcterms:created>
  <dcterms:modified xsi:type="dcterms:W3CDTF">2024-12-02T17:39:17Z</dcterms:modified>
  <dc:identifier>DAGW7rCUmHs</dc:identifier>
</cp:coreProperties>
</file>

<file path=docProps/thumbnail.jpeg>
</file>